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8" r:id="rId5"/>
    <p:sldId id="271" r:id="rId6"/>
    <p:sldId id="272" r:id="rId7"/>
    <p:sldId id="260" r:id="rId8"/>
    <p:sldId id="267" r:id="rId9"/>
    <p:sldId id="259" r:id="rId10"/>
    <p:sldId id="273" r:id="rId11"/>
    <p:sldId id="274" r:id="rId12"/>
    <p:sldId id="285" r:id="rId13"/>
    <p:sldId id="275" r:id="rId14"/>
    <p:sldId id="276" r:id="rId15"/>
    <p:sldId id="283" r:id="rId16"/>
    <p:sldId id="284" r:id="rId17"/>
    <p:sldId id="261" r:id="rId18"/>
    <p:sldId id="278" r:id="rId19"/>
    <p:sldId id="279" r:id="rId20"/>
    <p:sldId id="280" r:id="rId21"/>
    <p:sldId id="281" r:id="rId22"/>
    <p:sldId id="264" r:id="rId23"/>
    <p:sldId id="277" r:id="rId24"/>
    <p:sldId id="282" r:id="rId2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FF9E0-B1F8-4DD4-93D0-4590EC7358F2}" type="datetimeFigureOut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F559-AF50-4D83-8B72-6111B7E3F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5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9BDE2-3DEA-4552-9F38-1BA7DBA2C116}" type="datetimeFigureOut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88931-0B02-4863-928C-8C8CAE243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57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8931-0B02-4863-928C-8C8CAE243C0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97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8931-0B02-4863-928C-8C8CAE243C0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8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8931-0B02-4863-928C-8C8CAE243C0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50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D19B661-6A1C-4443-A101-6A7C84265174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0100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0C76-EC14-4C96-84E2-C20D5BD213F6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4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FFBA-E361-4CC8-8D15-AE963F20F0C1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5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BB3A-F711-4C79-A555-148A64E88615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2-11B0-4A0B-8078-7148F89206AB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4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BC43-30C0-45B9-B558-280A2EC0158B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5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168D-8AFB-4FAE-A2A8-6B885DCFCD0A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5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D2C0-D984-4EDC-B336-662DB8D74A8D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5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14EF-31B5-4F5E-834A-AA648A8BBED7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8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D66C59A-0976-4B71-AFD4-5F38B2416328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8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CFB5-967A-41F1-90CE-98173E5E886B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469-E76C-4A77-BECB-7956A2B4A578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2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3246-8C91-438D-B05D-CC45547DD14F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59AB-4EBF-4883-80C4-055BDF739206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6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12E1-D3E4-40B2-985F-DFE7F418E142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9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FEAC-948B-4507-9B8E-9F4BA586DE80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0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AFF4-DB94-41B1-880C-6EC5D9586970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4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A9B45E-B0C8-4052-91C0-051C3BA1A02B}" type="datetime1">
              <a:rPr lang="en-US" altLang="zh-TW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1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5533" y="634315"/>
            <a:ext cx="6947127" cy="3488266"/>
          </a:xfrm>
        </p:spPr>
        <p:txBody>
          <a:bodyPr anchor="ctr"/>
          <a:lstStyle/>
          <a:p>
            <a:pPr algn="ctr"/>
            <a:r>
              <a:rPr lang="en-US" altLang="zh-TW" b="1" dirty="0" smtClean="0"/>
              <a:t>Short Text Similarity with Word Embedding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7849" y="4394428"/>
            <a:ext cx="5041751" cy="196065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Date: 2016/03/28</a:t>
            </a:r>
          </a:p>
          <a:p>
            <a:r>
              <a:rPr lang="en-US" altLang="zh-TW" dirty="0" smtClean="0"/>
              <a:t>Author: Tom </a:t>
            </a:r>
            <a:r>
              <a:rPr lang="en-US" altLang="zh-TW" dirty="0" err="1" smtClean="0"/>
              <a:t>Kenter</a:t>
            </a:r>
            <a:r>
              <a:rPr lang="en-US" altLang="zh-TW" dirty="0" smtClean="0"/>
              <a:t>, Maarten de </a:t>
            </a:r>
            <a:r>
              <a:rPr lang="en-US" altLang="zh-TW" dirty="0" err="1" smtClean="0"/>
              <a:t>Rijke</a:t>
            </a:r>
            <a:endParaRPr lang="en-US" altLang="zh-TW" dirty="0" smtClean="0"/>
          </a:p>
          <a:p>
            <a:r>
              <a:rPr lang="en-US" altLang="zh-TW" dirty="0" smtClean="0"/>
              <a:t>Source: CIKM’15</a:t>
            </a:r>
          </a:p>
          <a:p>
            <a:r>
              <a:rPr lang="en-US" altLang="zh-TW" dirty="0" smtClean="0"/>
              <a:t>Advisor: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  <a:p>
            <a:r>
              <a:rPr lang="en-US" altLang="zh-TW" dirty="0" smtClean="0"/>
              <a:t>Speaker: </a:t>
            </a:r>
            <a:r>
              <a:rPr lang="en-US" altLang="zh-TW" dirty="0" err="1" smtClean="0"/>
              <a:t>Chih</a:t>
            </a:r>
            <a:r>
              <a:rPr lang="en-US" altLang="zh-TW" dirty="0" err="1"/>
              <a:t>-</a:t>
            </a:r>
            <a:r>
              <a:rPr lang="en-US" altLang="zh-TW" dirty="0" err="1" smtClean="0"/>
              <a:t>Hsuan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Tzang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120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Method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r>
              <a:rPr lang="en-US" altLang="zh-TW" sz="3200" dirty="0" smtClean="0"/>
              <a:t>Saliency-weighted semantic network</a:t>
            </a:r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/>
              <a:t>We want a way of taking into account the distribution of terms in one short text in the semantic space compared to distribution of terms in another text</a:t>
            </a:r>
            <a:r>
              <a:rPr lang="en-US" altLang="zh-TW" sz="2800" i="1" dirty="0" smtClean="0"/>
              <a:t>.</a:t>
            </a:r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/>
              <a:t>semantic text similarity (</a:t>
            </a:r>
            <a:r>
              <a:rPr lang="en-US" altLang="zh-TW" sz="2800" i="1" dirty="0" err="1"/>
              <a:t>sts</a:t>
            </a:r>
            <a:r>
              <a:rPr lang="en-US" altLang="zh-TW" sz="2800" i="1" dirty="0"/>
              <a:t>) is</a:t>
            </a:r>
            <a:r>
              <a:rPr lang="en-US" altLang="zh-TW" sz="2800" i="1" dirty="0" smtClean="0"/>
              <a:t>:</a:t>
            </a:r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2030" t="47935" r="36665" b="37059"/>
          <a:stretch/>
        </p:blipFill>
        <p:spPr>
          <a:xfrm>
            <a:off x="1330416" y="4430330"/>
            <a:ext cx="7188015" cy="146819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1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Method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r>
              <a:rPr lang="en-US" altLang="zh-TW" sz="3200" dirty="0" smtClean="0"/>
              <a:t>Saliency-weighted semantic network</a:t>
            </a:r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/>
              <a:t> </a:t>
            </a:r>
            <a:r>
              <a:rPr lang="en-US" altLang="zh-TW" sz="2800" i="1" dirty="0" err="1"/>
              <a:t>s</a:t>
            </a:r>
            <a:r>
              <a:rPr lang="en-US" altLang="zh-TW" sz="2800" i="1" baseline="-25000" dirty="0" err="1"/>
              <a:t>l</a:t>
            </a:r>
            <a:r>
              <a:rPr lang="en-US" altLang="zh-TW" sz="2800" i="1" dirty="0"/>
              <a:t> </a:t>
            </a:r>
            <a:r>
              <a:rPr lang="en-US" altLang="zh-TW" sz="2800" i="1" dirty="0" smtClean="0"/>
              <a:t>: longest text of the pair</a:t>
            </a:r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 </a:t>
            </a:r>
            <a:r>
              <a:rPr lang="en-US" altLang="zh-TW" sz="2800" i="1" dirty="0" err="1" smtClean="0"/>
              <a:t>s</a:t>
            </a:r>
            <a:r>
              <a:rPr lang="en-US" altLang="zh-TW" sz="2800" i="1" baseline="-25000" dirty="0" err="1" smtClean="0"/>
              <a:t>s</a:t>
            </a:r>
            <a:r>
              <a:rPr lang="en-US" altLang="zh-TW" sz="2800" i="1" dirty="0" smtClean="0"/>
              <a:t>: shortest text of the pair</a:t>
            </a:r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err="1"/>
              <a:t>a</a:t>
            </a:r>
            <a:r>
              <a:rPr lang="en-US" altLang="zh-TW" sz="2800" i="1" dirty="0" err="1" smtClean="0"/>
              <a:t>vgsl</a:t>
            </a:r>
            <a:r>
              <a:rPr lang="en-US" altLang="zh-TW" sz="2800" i="1" dirty="0" smtClean="0"/>
              <a:t>: average </a:t>
            </a:r>
            <a:r>
              <a:rPr lang="en-US" altLang="zh-TW" sz="2800" i="1" dirty="0"/>
              <a:t>sentence length in the training corpus.</a:t>
            </a: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2030" t="47935" r="36665" b="37059"/>
          <a:stretch/>
        </p:blipFill>
        <p:spPr>
          <a:xfrm>
            <a:off x="982133" y="2434105"/>
            <a:ext cx="7188015" cy="146819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2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Method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r>
              <a:rPr lang="en-US" altLang="zh-TW" sz="3200" dirty="0" smtClean="0"/>
              <a:t>Saliency-weighted semantic network</a:t>
            </a:r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dirty="0" smtClean="0"/>
              <a:t>The </a:t>
            </a:r>
            <a:r>
              <a:rPr lang="en-US" altLang="zh-TW" sz="2800" dirty="0"/>
              <a:t>semantic similarity of term w with respect to short text s </a:t>
            </a:r>
            <a:r>
              <a:rPr lang="en-US" altLang="zh-TW" sz="2800" dirty="0" smtClean="0"/>
              <a:t>is represented </a:t>
            </a:r>
            <a:r>
              <a:rPr lang="en-US" altLang="zh-TW" sz="2800" dirty="0"/>
              <a:t>by </a:t>
            </a:r>
            <a:r>
              <a:rPr lang="en-US" altLang="zh-TW" sz="2800" dirty="0" err="1" smtClean="0"/>
              <a:t>sem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w,s</a:t>
            </a:r>
            <a:r>
              <a:rPr lang="en-US" altLang="zh-TW" sz="2800" dirty="0"/>
              <a:t>):</a:t>
            </a: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 </a:t>
            </a:r>
            <a:r>
              <a:rPr lang="en-US" altLang="zh-TW" sz="2800" i="1" dirty="0" smtClean="0"/>
              <a:t>The </a:t>
            </a:r>
            <a:r>
              <a:rPr lang="en-US" altLang="zh-TW" sz="2800" i="1" dirty="0"/>
              <a:t>function </a:t>
            </a:r>
            <a:r>
              <a:rPr lang="en-US" altLang="zh-TW" sz="2800" i="1" dirty="0" err="1"/>
              <a:t>f</a:t>
            </a:r>
            <a:r>
              <a:rPr lang="en-US" altLang="zh-TW" sz="2800" i="1" baseline="-25000" dirty="0" err="1"/>
              <a:t>sem</a:t>
            </a:r>
            <a:r>
              <a:rPr lang="en-US" altLang="zh-TW" sz="2800" i="1" dirty="0"/>
              <a:t> returns the semantic similarity between </a:t>
            </a:r>
            <a:r>
              <a:rPr lang="en-US" altLang="zh-TW" sz="2800" i="1" dirty="0" smtClean="0"/>
              <a:t>two terms.</a:t>
            </a:r>
            <a:endParaRPr lang="en-US" altLang="zh-TW" sz="2800" i="1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31111" t="61850" r="36998" b="31222"/>
          <a:stretch/>
        </p:blipFill>
        <p:spPr>
          <a:xfrm>
            <a:off x="1242014" y="2361937"/>
            <a:ext cx="7230870" cy="8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Method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r>
              <a:rPr lang="en-US" altLang="zh-TW" sz="3200" dirty="0" smtClean="0"/>
              <a:t>Unweighted semantic network</a:t>
            </a:r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For a short text </a:t>
            </a:r>
            <a:r>
              <a:rPr lang="en-US" altLang="zh-TW" sz="2800" i="1" dirty="0"/>
              <a:t>pair (s</a:t>
            </a:r>
            <a:r>
              <a:rPr lang="en-US" altLang="zh-TW" sz="2800" i="1" baseline="-25000" dirty="0"/>
              <a:t>1</a:t>
            </a:r>
            <a:r>
              <a:rPr lang="en-US" altLang="zh-TW" sz="2800" i="1" dirty="0"/>
              <a:t>,s</a:t>
            </a:r>
            <a:r>
              <a:rPr lang="en-US" altLang="zh-TW" sz="2800" i="1" baseline="-25000" dirty="0"/>
              <a:t>2</a:t>
            </a:r>
            <a:r>
              <a:rPr lang="en-US" altLang="zh-TW" sz="2800" i="1" dirty="0"/>
              <a:t>), we compute the cosine similarities in the semantic space between all terms in short text s1 and all terms in s2</a:t>
            </a:r>
            <a:r>
              <a:rPr lang="en-US" altLang="zh-TW" sz="2800" i="1" dirty="0" smtClean="0"/>
              <a:t>.</a:t>
            </a:r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 </a:t>
            </a:r>
            <a:r>
              <a:rPr lang="en-US" altLang="zh-TW" sz="2800" i="1" dirty="0"/>
              <a:t>This gives us a matrix of similarities between the terms in s1 and s2. From this matrix we compute two sets of features</a:t>
            </a:r>
            <a:r>
              <a:rPr lang="en-US" altLang="zh-TW" sz="2800" i="1" dirty="0" smtClean="0"/>
              <a:t>.</a:t>
            </a:r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/>
              <a:t> we take all similarities and bin them. </a:t>
            </a:r>
            <a:endParaRPr lang="en-US" altLang="zh-TW" sz="2800" i="1" dirty="0" smtClean="0"/>
          </a:p>
          <a:p>
            <a:pPr marL="0" indent="0">
              <a:buNone/>
            </a:pP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9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7354" t="35147" r="42138" b="31887"/>
          <a:stretch/>
        </p:blipFill>
        <p:spPr>
          <a:xfrm>
            <a:off x="3554571" y="3469413"/>
            <a:ext cx="5577674" cy="33885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Method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r>
              <a:rPr lang="en-US" altLang="zh-TW" sz="3200" dirty="0" smtClean="0"/>
              <a:t>Unweighted semantic network</a:t>
            </a: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/>
              <a:t>the maximum similarity for every word is computed, and bins are made of these maximum values. </a:t>
            </a: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/>
              <a:t> small distances between words </a:t>
            </a:r>
            <a:r>
              <a:rPr lang="en-US" altLang="zh-TW" sz="2800" i="1" dirty="0" smtClean="0"/>
              <a:t>end up in the same bin, while outliers end </a:t>
            </a:r>
            <a:r>
              <a:rPr lang="en-US" altLang="zh-TW" sz="2800" i="1" dirty="0"/>
              <a:t>up in a separate bin.</a:t>
            </a: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1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Method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r>
              <a:rPr lang="en-US" altLang="zh-TW" sz="3200" dirty="0" smtClean="0"/>
              <a:t>Text level feature</a:t>
            </a: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Distance between vectors means</a:t>
            </a:r>
          </a:p>
          <a:p>
            <a:pPr lvl="1"/>
            <a:r>
              <a:rPr lang="en-US" altLang="zh-TW" sz="2400" i="1" dirty="0"/>
              <a:t>a standard way of combining word </a:t>
            </a:r>
            <a:r>
              <a:rPr lang="en-US" altLang="zh-TW" sz="2400" i="1" dirty="0" err="1" smtClean="0"/>
              <a:t>embeddings</a:t>
            </a:r>
            <a:r>
              <a:rPr lang="en-US" altLang="zh-TW" sz="2400" i="1" dirty="0" smtClean="0"/>
              <a:t> to </a:t>
            </a:r>
            <a:r>
              <a:rPr lang="en-US" altLang="zh-TW" sz="2400" i="1" dirty="0"/>
              <a:t>capture the meaning of longer pieces of text is to take </a:t>
            </a:r>
            <a:r>
              <a:rPr lang="en-US" altLang="zh-TW" sz="2400" i="1" dirty="0" smtClean="0"/>
              <a:t>the mean </a:t>
            </a:r>
            <a:r>
              <a:rPr lang="en-US" altLang="zh-TW" sz="2400" i="1" dirty="0"/>
              <a:t>of the individual term vectors. </a:t>
            </a:r>
            <a:endParaRPr lang="en-US" altLang="zh-TW" sz="2400" i="1" dirty="0" smtClean="0"/>
          </a:p>
          <a:p>
            <a:pPr lvl="1"/>
            <a:r>
              <a:rPr lang="en-US" altLang="zh-TW" sz="2400" i="1" dirty="0" smtClean="0"/>
              <a:t>This </a:t>
            </a:r>
            <a:r>
              <a:rPr lang="en-US" altLang="zh-TW" sz="2400" i="1" dirty="0"/>
              <a:t>aggregation over </a:t>
            </a:r>
            <a:r>
              <a:rPr lang="en-US" altLang="zh-TW" sz="2400" i="1" dirty="0" smtClean="0"/>
              <a:t>terms gives </a:t>
            </a:r>
            <a:r>
              <a:rPr lang="en-US" altLang="zh-TW" sz="2400" i="1" dirty="0"/>
              <a:t>us one vector per sentence. </a:t>
            </a:r>
            <a:endParaRPr lang="en-US" altLang="zh-TW" sz="2400" i="1" dirty="0" smtClean="0"/>
          </a:p>
          <a:p>
            <a:pPr lvl="1"/>
            <a:r>
              <a:rPr lang="en-US" altLang="zh-TW" sz="2400" i="1" dirty="0" smtClean="0"/>
              <a:t>We </a:t>
            </a:r>
            <a:r>
              <a:rPr lang="en-US" altLang="zh-TW" sz="2400" i="1" dirty="0"/>
              <a:t>calculate both the cosine </a:t>
            </a:r>
            <a:r>
              <a:rPr lang="en-US" altLang="zh-TW" sz="2400" i="1" dirty="0" smtClean="0"/>
              <a:t>similarity and </a:t>
            </a:r>
            <a:r>
              <a:rPr lang="en-US" altLang="zh-TW" sz="2400" i="1" dirty="0"/>
              <a:t>the Euclidean distance between the vectors for </a:t>
            </a:r>
            <a:r>
              <a:rPr lang="en-US" altLang="zh-TW" sz="2400" i="1" dirty="0" smtClean="0"/>
              <a:t>every sentence </a:t>
            </a:r>
            <a:r>
              <a:rPr lang="en-US" altLang="zh-TW" sz="2400" i="1" dirty="0"/>
              <a:t>pair in the test set.</a:t>
            </a:r>
            <a:endParaRPr lang="en-US" altLang="zh-TW" sz="2400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1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Method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r>
              <a:rPr lang="en-US" altLang="zh-TW" sz="3200" dirty="0" smtClean="0"/>
              <a:t>Text level feature</a:t>
            </a: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Bins of dimensions</a:t>
            </a:r>
          </a:p>
          <a:p>
            <a:pPr lvl="1"/>
            <a:r>
              <a:rPr lang="en-US" altLang="zh-TW" dirty="0"/>
              <a:t>The cosine similarity between two vectors can be interpreted </a:t>
            </a:r>
            <a:r>
              <a:rPr lang="en-US" altLang="zh-TW" dirty="0" smtClean="0"/>
              <a:t>as an </a:t>
            </a:r>
            <a:r>
              <a:rPr lang="en-US" altLang="zh-TW" dirty="0"/>
              <a:t>aggregation over the differences per dimension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it </a:t>
            </a:r>
            <a:r>
              <a:rPr lang="en-US" altLang="zh-TW" dirty="0" smtClean="0"/>
              <a:t>does not </a:t>
            </a:r>
            <a:r>
              <a:rPr lang="en-US" altLang="zh-TW" dirty="0"/>
              <a:t>capture all information about the similarities or differences </a:t>
            </a:r>
            <a:r>
              <a:rPr lang="en-US" altLang="zh-TW" dirty="0" smtClean="0"/>
              <a:t>between the </a:t>
            </a:r>
            <a:r>
              <a:rPr lang="en-US" altLang="zh-TW" dirty="0"/>
              <a:t>two vectors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we make bins of the number </a:t>
            </a:r>
            <a:r>
              <a:rPr lang="en-US" altLang="zh-TW" dirty="0" smtClean="0"/>
              <a:t>of dimensions </a:t>
            </a:r>
            <a:r>
              <a:rPr lang="en-US" altLang="zh-TW" dirty="0"/>
              <a:t>in the mean vector of s</a:t>
            </a:r>
            <a:r>
              <a:rPr lang="en-US" altLang="zh-TW" sz="400" dirty="0"/>
              <a:t>1 </a:t>
            </a:r>
            <a:r>
              <a:rPr lang="en-US" altLang="zh-TW" dirty="0"/>
              <a:t>and the mean vector of s</a:t>
            </a:r>
            <a:r>
              <a:rPr lang="en-US" altLang="zh-TW" sz="400" dirty="0"/>
              <a:t>2 </a:t>
            </a:r>
            <a:r>
              <a:rPr lang="en-US" altLang="zh-TW" dirty="0" smtClean="0"/>
              <a:t>that match </a:t>
            </a:r>
            <a:r>
              <a:rPr lang="en-US" altLang="zh-TW" dirty="0"/>
              <a:t>within certain limits</a:t>
            </a:r>
            <a:r>
              <a:rPr lang="en-US" altLang="zh-TW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4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19315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Outline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4846" y="1752600"/>
            <a:ext cx="5005180" cy="3723341"/>
          </a:xfrm>
        </p:spPr>
        <p:txBody>
          <a:bodyPr>
            <a:normAutofit/>
          </a:bodyPr>
          <a:lstStyle/>
          <a:p>
            <a:r>
              <a:rPr lang="en-US" altLang="zh-TW" sz="2800" i="1" dirty="0"/>
              <a:t>Introduction</a:t>
            </a:r>
          </a:p>
          <a:p>
            <a:r>
              <a:rPr lang="en-US" altLang="zh-TW" sz="2800" i="1" dirty="0" smtClean="0"/>
              <a:t>Method</a:t>
            </a:r>
          </a:p>
          <a:p>
            <a:r>
              <a:rPr lang="en-US" altLang="zh-TW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</a:p>
          <a:p>
            <a:r>
              <a:rPr lang="en-US" altLang="zh-TW" sz="2800" i="1" dirty="0" smtClean="0"/>
              <a:t>Conclusion</a:t>
            </a:r>
            <a:endParaRPr lang="zh-TW" altLang="en-US" sz="2800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44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2923" t="9819" r="43274" b="9813"/>
          <a:stretch/>
        </p:blipFill>
        <p:spPr>
          <a:xfrm>
            <a:off x="3108737" y="818283"/>
            <a:ext cx="5854959" cy="603971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/>
              <a:t>Experiment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9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/>
              <a:t>Experiment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5880" t="34870" r="46231" b="34743"/>
          <a:stretch/>
        </p:blipFill>
        <p:spPr>
          <a:xfrm>
            <a:off x="1184856" y="2176530"/>
            <a:ext cx="7054198" cy="318076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8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6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Outline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4846" y="1752600"/>
            <a:ext cx="5005180" cy="3723341"/>
          </a:xfrm>
        </p:spPr>
        <p:txBody>
          <a:bodyPr>
            <a:normAutofit/>
          </a:bodyPr>
          <a:lstStyle/>
          <a:p>
            <a:r>
              <a:rPr lang="en-US" altLang="zh-TW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r>
              <a:rPr lang="en-US" altLang="zh-TW" sz="2800" i="1" dirty="0" smtClean="0"/>
              <a:t>Method</a:t>
            </a:r>
          </a:p>
          <a:p>
            <a:r>
              <a:rPr lang="en-US" altLang="zh-TW" sz="2800" i="1" dirty="0" smtClean="0"/>
              <a:t>Experiment</a:t>
            </a:r>
          </a:p>
          <a:p>
            <a:r>
              <a:rPr lang="en-US" altLang="zh-TW" sz="2800" i="1" dirty="0" smtClean="0"/>
              <a:t>Conclusion</a:t>
            </a:r>
            <a:endParaRPr lang="zh-TW" altLang="en-US" sz="2800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0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8695" t="20041" r="18036" b="4442"/>
          <a:stretch/>
        </p:blipFill>
        <p:spPr>
          <a:xfrm>
            <a:off x="2994906" y="824248"/>
            <a:ext cx="6149094" cy="60337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/>
              <a:t>Experiment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82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/>
              <a:t>Experiment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276" t="17069" r="36669" b="9428"/>
          <a:stretch/>
        </p:blipFill>
        <p:spPr>
          <a:xfrm>
            <a:off x="2965019" y="927279"/>
            <a:ext cx="6178982" cy="593072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6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19315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Outline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4846" y="1752600"/>
            <a:ext cx="5005180" cy="3723341"/>
          </a:xfrm>
        </p:spPr>
        <p:txBody>
          <a:bodyPr>
            <a:normAutofit/>
          </a:bodyPr>
          <a:lstStyle/>
          <a:p>
            <a:r>
              <a:rPr lang="en-US" altLang="zh-TW" sz="2800" i="1" dirty="0"/>
              <a:t>Introduction</a:t>
            </a:r>
          </a:p>
          <a:p>
            <a:r>
              <a:rPr lang="en-US" altLang="zh-TW" sz="2800" i="1" dirty="0" smtClean="0"/>
              <a:t>Method</a:t>
            </a:r>
          </a:p>
          <a:p>
            <a:r>
              <a:rPr lang="en-US" altLang="zh-TW" sz="2800" i="1" dirty="0" smtClean="0"/>
              <a:t>Experiment</a:t>
            </a:r>
          </a:p>
          <a:p>
            <a:r>
              <a:rPr lang="en-US" altLang="zh-TW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zh-TW" alt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31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Conclusion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951209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We </a:t>
            </a:r>
            <a:r>
              <a:rPr lang="en-US" altLang="zh-TW" sz="2800" i="1" dirty="0"/>
              <a:t>compute features from the word alignment </a:t>
            </a:r>
            <a:r>
              <a:rPr lang="en-US" altLang="zh-TW" sz="2800" i="1" dirty="0" smtClean="0"/>
              <a:t>method and </a:t>
            </a:r>
            <a:r>
              <a:rPr lang="en-US" altLang="zh-TW" sz="2800" i="1" dirty="0"/>
              <a:t>from the means of word </a:t>
            </a:r>
            <a:r>
              <a:rPr lang="en-US" altLang="zh-TW" sz="2800" i="1" dirty="0" err="1"/>
              <a:t>embeddings</a:t>
            </a:r>
            <a:r>
              <a:rPr lang="en-US" altLang="zh-TW" sz="2800" i="1" dirty="0"/>
              <a:t>, to train a final </a:t>
            </a:r>
            <a:r>
              <a:rPr lang="en-US" altLang="zh-TW" sz="2800" i="1" dirty="0" smtClean="0"/>
              <a:t>classifier that </a:t>
            </a:r>
            <a:r>
              <a:rPr lang="en-US" altLang="zh-TW" sz="2800" i="1" dirty="0"/>
              <a:t>predicts a semantic similarity score.</a:t>
            </a: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The </a:t>
            </a:r>
            <a:r>
              <a:rPr lang="en-US" altLang="zh-TW" sz="2800" i="1" dirty="0"/>
              <a:t>method makes no use of external </a:t>
            </a:r>
            <a:r>
              <a:rPr lang="en-US" altLang="zh-TW" sz="2800" i="1" dirty="0" smtClean="0"/>
              <a:t>sources of </a:t>
            </a:r>
            <a:r>
              <a:rPr lang="en-US" altLang="zh-TW" sz="2800" i="1" dirty="0"/>
              <a:t>structured semantic knowledge nor of linguistic tools, such </a:t>
            </a:r>
            <a:r>
              <a:rPr lang="en-US" altLang="zh-TW" sz="2800" i="1" dirty="0" smtClean="0"/>
              <a:t>as parsers</a:t>
            </a:r>
            <a:r>
              <a:rPr lang="en-US" altLang="zh-TW" sz="2800" i="1" dirty="0"/>
              <a:t>. </a:t>
            </a: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Instead </a:t>
            </a:r>
            <a:r>
              <a:rPr lang="en-US" altLang="zh-TW" sz="2800" i="1" dirty="0"/>
              <a:t>it uses a word alignment method, and a </a:t>
            </a:r>
            <a:r>
              <a:rPr lang="en-US" altLang="zh-TW" sz="2800" i="1" dirty="0" smtClean="0"/>
              <a:t>saliency weighted semantic </a:t>
            </a:r>
            <a:r>
              <a:rPr lang="en-US" altLang="zh-TW" sz="2800" i="1" dirty="0"/>
              <a:t>graph, to go from word-level to text-level semantics.</a:t>
            </a:r>
            <a:endParaRPr lang="en-US" altLang="zh-TW" sz="2800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Conclusion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951209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distributional semantics has </a:t>
            </a:r>
            <a:r>
              <a:rPr lang="en-US" altLang="zh-TW" sz="2800" i="1" dirty="0"/>
              <a:t>come to a level where it can be employed by itself </a:t>
            </a:r>
            <a:r>
              <a:rPr lang="en-US" altLang="zh-TW" sz="2800" i="1" dirty="0" smtClean="0"/>
              <a:t>in a </a:t>
            </a:r>
            <a:r>
              <a:rPr lang="en-US" altLang="zh-TW" sz="2800" i="1" dirty="0"/>
              <a:t>generic approach for producing features that can be used to </a:t>
            </a:r>
            <a:r>
              <a:rPr lang="en-US" altLang="zh-TW" sz="2800" i="1" dirty="0" smtClean="0"/>
              <a:t>yield state-of-the-art </a:t>
            </a:r>
            <a:r>
              <a:rPr lang="en-US" altLang="zh-TW" sz="2800" i="1" dirty="0"/>
              <a:t>performance on the short text similarity task, </a:t>
            </a:r>
            <a:r>
              <a:rPr lang="en-US" altLang="zh-TW" sz="2800" i="1" dirty="0" smtClean="0"/>
              <a:t>even if </a:t>
            </a:r>
            <a:r>
              <a:rPr lang="en-US" altLang="zh-TW" sz="2800" i="1" dirty="0"/>
              <a:t>no manually tuned features are added that </a:t>
            </a:r>
            <a:r>
              <a:rPr lang="en-US" altLang="zh-TW" sz="2800" i="1" dirty="0" err="1"/>
              <a:t>optimise</a:t>
            </a:r>
            <a:r>
              <a:rPr lang="en-US" altLang="zh-TW" sz="2800" i="1" dirty="0"/>
              <a:t> for a </a:t>
            </a:r>
            <a:r>
              <a:rPr lang="en-US" altLang="zh-TW" sz="2800" i="1" dirty="0" smtClean="0"/>
              <a:t>specific test </a:t>
            </a:r>
            <a:r>
              <a:rPr lang="en-US" altLang="zh-TW" sz="2800" i="1" dirty="0"/>
              <a:t>set or domain</a:t>
            </a:r>
            <a:r>
              <a:rPr lang="en-US" altLang="zh-TW" sz="2800" i="1" dirty="0" smtClean="0"/>
              <a:t>.</a:t>
            </a:r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 As our method </a:t>
            </a:r>
            <a:r>
              <a:rPr lang="en-US" altLang="zh-TW" sz="2800" i="1" dirty="0"/>
              <a:t>does not depend on NLP tools, it can be applied to </a:t>
            </a:r>
            <a:r>
              <a:rPr lang="en-US" altLang="zh-TW" sz="2800" i="1" dirty="0" smtClean="0"/>
              <a:t>domains and </a:t>
            </a:r>
            <a:r>
              <a:rPr lang="en-US" altLang="zh-TW" sz="2800" i="1" dirty="0"/>
              <a:t>languages for which these are sparse.</a:t>
            </a:r>
            <a:endParaRPr lang="en-US" altLang="zh-TW" sz="2800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1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19315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Introduction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314714"/>
            <a:ext cx="8161867" cy="5543286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/>
          </a:p>
          <a:p>
            <a:pPr marL="0" indent="0">
              <a:lnSpc>
                <a:spcPts val="0"/>
              </a:lnSpc>
              <a:buNone/>
            </a:pPr>
            <a:r>
              <a:rPr lang="en-US" altLang="zh-TW" sz="3200" b="1" dirty="0" smtClean="0"/>
              <a:t>Motivation</a:t>
            </a:r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/>
          </a:p>
          <a:p>
            <a:pPr marL="0" indent="0">
              <a:lnSpc>
                <a:spcPts val="0"/>
              </a:lnSpc>
              <a:buNone/>
            </a:pPr>
            <a:endParaRPr lang="en-US" altLang="zh-TW" sz="3200" dirty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/>
              <a:t>Determining semantic similarity between texts is important in many tasks in information retrieval such as search, query suggestion, automatic summarization and image ﬁnding.</a:t>
            </a:r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/>
              <a:t> Many approaches have been suggested, based on lexical matching, handcrafted patterns, syntactic parse trees, external sources of structured semantic knowledge and distributional semantics.  </a:t>
            </a:r>
            <a:r>
              <a:rPr lang="en-US" altLang="zh-TW" sz="2800" i="1" dirty="0" smtClean="0"/>
              <a:t>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6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Introduction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/>
          </a:p>
          <a:p>
            <a:pPr marL="0" indent="0">
              <a:lnSpc>
                <a:spcPts val="0"/>
              </a:lnSpc>
              <a:buNone/>
            </a:pPr>
            <a:r>
              <a:rPr lang="en-US" altLang="zh-TW" sz="3200" b="1" dirty="0" smtClean="0"/>
              <a:t>Motivation</a:t>
            </a:r>
          </a:p>
          <a:p>
            <a:pPr marL="0" indent="0">
              <a:lnSpc>
                <a:spcPts val="0"/>
              </a:lnSpc>
              <a:buNone/>
            </a:pPr>
            <a:endParaRPr lang="en-US" altLang="zh-TW" sz="3200" dirty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/>
              <a:t>lexical features, like string matching, do not capture semantic similarity beyond a trivial level</a:t>
            </a:r>
            <a:r>
              <a:rPr lang="en-US" altLang="zh-TW" sz="2800" i="1" dirty="0" smtClean="0"/>
              <a:t>.</a:t>
            </a:r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/>
              <a:t>handcrafted patterns and external sources of structured semantic knowledge cannot be assumed to be available in all circumstances and for all domains</a:t>
            </a:r>
            <a:r>
              <a:rPr lang="en-US" altLang="zh-TW" sz="2800" i="1" dirty="0" smtClean="0"/>
              <a:t>.</a:t>
            </a:r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Approaches depending on parse trees are restricted to syntactically well-formed </a:t>
            </a:r>
            <a:r>
              <a:rPr lang="en-US" altLang="zh-TW" sz="2800" i="1" dirty="0"/>
              <a:t>texts, typically of one sentence in length.</a:t>
            </a:r>
            <a:endParaRPr lang="en-US" altLang="zh-TW" sz="2800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5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Introduction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/>
          </a:p>
          <a:p>
            <a:pPr marL="0" indent="0">
              <a:lnSpc>
                <a:spcPts val="0"/>
              </a:lnSpc>
              <a:buNone/>
            </a:pPr>
            <a:r>
              <a:rPr lang="en-US" altLang="zh-TW" sz="3200" b="1" dirty="0" smtClean="0"/>
              <a:t>purpose</a:t>
            </a:r>
          </a:p>
          <a:p>
            <a:pPr marL="0" indent="0">
              <a:lnSpc>
                <a:spcPts val="0"/>
              </a:lnSpc>
              <a:buNone/>
            </a:pPr>
            <a:endParaRPr lang="en-US" altLang="zh-TW" sz="3200" dirty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/>
              <a:t> We aim for a generic model, that requires no prior knowledge of natural language (such as parse trees) and no external resources of structured semantic information. </a:t>
            </a: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From word-level to short-text-level </a:t>
            </a:r>
            <a:r>
              <a:rPr lang="en-US" altLang="zh-TW" sz="2800" i="1" dirty="0"/>
              <a:t>semantics by combining insights from methods based on external sources of semantic knowledge with word </a:t>
            </a:r>
            <a:r>
              <a:rPr lang="en-US" altLang="zh-TW" sz="2800" i="1" dirty="0" err="1"/>
              <a:t>embeddings</a:t>
            </a:r>
            <a:r>
              <a:rPr lang="en-US" altLang="zh-TW" sz="2800" i="1" dirty="0" smtClean="0"/>
              <a:t>.</a:t>
            </a:r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8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-6439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Introduction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288960"/>
            <a:ext cx="8161867" cy="556904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altLang="zh-TW" sz="3200" b="1" dirty="0" smtClean="0"/>
          </a:p>
          <a:p>
            <a:pPr marL="0" indent="0">
              <a:lnSpc>
                <a:spcPts val="0"/>
              </a:lnSpc>
              <a:buNone/>
            </a:pPr>
            <a:endParaRPr lang="en-US" altLang="zh-TW" sz="3200" b="1" dirty="0"/>
          </a:p>
          <a:p>
            <a:pPr marL="0" indent="0">
              <a:lnSpc>
                <a:spcPts val="0"/>
              </a:lnSpc>
              <a:buNone/>
            </a:pPr>
            <a:r>
              <a:rPr lang="en-US" altLang="zh-TW" sz="3200" b="1" dirty="0" smtClean="0"/>
              <a:t>purpose</a:t>
            </a:r>
          </a:p>
          <a:p>
            <a:pPr marL="0" indent="0">
              <a:lnSpc>
                <a:spcPts val="0"/>
              </a:lnSpc>
              <a:buNone/>
            </a:pPr>
            <a:endParaRPr lang="en-US" altLang="zh-TW" sz="3200" dirty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Recent developments in distributional semantics, </a:t>
            </a:r>
            <a:r>
              <a:rPr lang="en-US" altLang="zh-TW" sz="2800" i="1" dirty="0"/>
              <a:t>in particular neural network-based approaches only require a large amount of </a:t>
            </a:r>
            <a:r>
              <a:rPr lang="en-US" altLang="zh-TW" sz="2800" i="1" dirty="0" err="1"/>
              <a:t>unlabelled</a:t>
            </a:r>
            <a:r>
              <a:rPr lang="en-US" altLang="zh-TW" sz="2800" i="1" dirty="0"/>
              <a:t> text data. This data is used to create a, </a:t>
            </a:r>
            <a:r>
              <a:rPr lang="en-US" altLang="zh-TW" sz="2800" i="1" dirty="0" err="1"/>
              <a:t>socalled</a:t>
            </a:r>
            <a:r>
              <a:rPr lang="en-US" altLang="zh-TW" sz="2800" i="1" dirty="0"/>
              <a:t>, semantic space. </a:t>
            </a:r>
            <a:endParaRPr lang="en-US" altLang="zh-TW" sz="2800" i="1" dirty="0" smtClean="0"/>
          </a:p>
          <a:p>
            <a:pPr>
              <a:buFont typeface="Corbel" panose="020B0503020204020204" pitchFamily="34" charset="0"/>
              <a:buChar char="›"/>
            </a:pPr>
            <a:r>
              <a:rPr lang="en-US" altLang="zh-TW" sz="2800" i="1" dirty="0" smtClean="0"/>
              <a:t>Terms </a:t>
            </a:r>
            <a:r>
              <a:rPr lang="en-US" altLang="zh-TW" sz="2800" i="1" dirty="0"/>
              <a:t>are represented in this semantic space as vectors that are called word </a:t>
            </a:r>
            <a:r>
              <a:rPr lang="en-US" altLang="zh-TW" sz="2800" i="1" dirty="0" err="1"/>
              <a:t>embeddings</a:t>
            </a:r>
            <a:endParaRPr lang="en-US" altLang="zh-TW" sz="2800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9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19315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Outline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4846" y="1752600"/>
            <a:ext cx="5005180" cy="3723341"/>
          </a:xfrm>
        </p:spPr>
        <p:txBody>
          <a:bodyPr>
            <a:normAutofit/>
          </a:bodyPr>
          <a:lstStyle/>
          <a:p>
            <a:r>
              <a:rPr lang="en-US" altLang="zh-TW" sz="2800" i="1" dirty="0"/>
              <a:t>Introduction</a:t>
            </a:r>
          </a:p>
          <a:p>
            <a:r>
              <a:rPr lang="en-US" altLang="zh-TW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Method</a:t>
            </a:r>
            <a:endParaRPr lang="en-US" altLang="zh-TW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800" i="1" dirty="0" smtClean="0"/>
              <a:t>Experiment</a:t>
            </a:r>
          </a:p>
          <a:p>
            <a:r>
              <a:rPr lang="en-US" altLang="zh-TW" sz="2800" i="1" dirty="0" smtClean="0"/>
              <a:t>Conclusion</a:t>
            </a:r>
            <a:endParaRPr lang="zh-TW" altLang="en-US" sz="2800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8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19315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Method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133" y="1314714"/>
            <a:ext cx="8161867" cy="55432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altLang="zh-TW" sz="2800" i="1" dirty="0" smtClean="0"/>
          </a:p>
          <a:p>
            <a:pPr marL="0" indent="0">
              <a:buNone/>
            </a:pPr>
            <a:r>
              <a:rPr lang="en-US" altLang="zh-TW" sz="2800" i="1" dirty="0" smtClean="0"/>
              <a:t> </a:t>
            </a:r>
          </a:p>
          <a:p>
            <a:pPr>
              <a:buFont typeface="Corbel" panose="020B0503020204020204" pitchFamily="34" charset="0"/>
              <a:buChar char="›"/>
            </a:pPr>
            <a:endParaRPr lang="en-US" altLang="zh-TW" sz="2800" i="1" dirty="0" smtClean="0"/>
          </a:p>
        </p:txBody>
      </p:sp>
      <p:sp>
        <p:nvSpPr>
          <p:cNvPr id="6" name="圓角矩形 5"/>
          <p:cNvSpPr/>
          <p:nvPr/>
        </p:nvSpPr>
        <p:spPr>
          <a:xfrm>
            <a:off x="3618963" y="5392888"/>
            <a:ext cx="2884868" cy="81136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Input :</a:t>
            </a:r>
            <a:r>
              <a:rPr lang="en-US" altLang="zh-TW" b="1" dirty="0"/>
              <a:t> </a:t>
            </a:r>
            <a:r>
              <a:rPr lang="en-US" altLang="zh-TW" b="1" dirty="0" smtClean="0"/>
              <a:t>Sentence Pairs</a:t>
            </a:r>
            <a:endParaRPr lang="zh-TW" altLang="en-US" b="1" dirty="0"/>
          </a:p>
        </p:txBody>
      </p:sp>
      <p:sp>
        <p:nvSpPr>
          <p:cNvPr id="9" name="圓角矩形 8"/>
          <p:cNvSpPr/>
          <p:nvPr/>
        </p:nvSpPr>
        <p:spPr>
          <a:xfrm>
            <a:off x="2633730" y="3414970"/>
            <a:ext cx="4829576" cy="10690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From word-level semantics to </a:t>
            </a:r>
            <a:r>
              <a:rPr lang="en-US" altLang="zh-TW" b="1" dirty="0"/>
              <a:t>Short-text-level</a:t>
            </a:r>
            <a:endParaRPr lang="en-US" altLang="zh-TW" b="1" dirty="0" smtClean="0"/>
          </a:p>
          <a:p>
            <a:r>
              <a:rPr lang="en-US" altLang="zh-TW" b="1" dirty="0" smtClean="0"/>
              <a:t>1.Saliency-weighted semantic network</a:t>
            </a:r>
          </a:p>
          <a:p>
            <a:r>
              <a:rPr lang="en-US" altLang="zh-TW" b="1" dirty="0" smtClean="0"/>
              <a:t>2.Unweighted semantic network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842053" y="1647568"/>
            <a:ext cx="4407243" cy="10065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altLang="zh-TW" b="1" dirty="0"/>
          </a:p>
          <a:p>
            <a:pPr algn="ctr"/>
            <a:r>
              <a:rPr lang="en-US" altLang="zh-TW" b="1" dirty="0" smtClean="0"/>
              <a:t>Text  level Features:</a:t>
            </a:r>
          </a:p>
          <a:p>
            <a:r>
              <a:rPr lang="en-US" altLang="zh-TW" b="1" dirty="0" smtClean="0"/>
              <a:t>1.Distance between vectors means</a:t>
            </a:r>
          </a:p>
          <a:p>
            <a:r>
              <a:rPr lang="en-US" altLang="zh-TW" b="1" dirty="0" smtClean="0"/>
              <a:t>2. Bins of dimensions</a:t>
            </a:r>
            <a:endParaRPr lang="zh-TW" altLang="en-US" b="1" dirty="0"/>
          </a:p>
        </p:txBody>
      </p:sp>
      <p:cxnSp>
        <p:nvCxnSpPr>
          <p:cNvPr id="13" name="直線單箭頭接點 12"/>
          <p:cNvCxnSpPr>
            <a:stCxn id="9" idx="0"/>
            <a:endCxn id="10" idx="2"/>
          </p:cNvCxnSpPr>
          <p:nvPr/>
        </p:nvCxnSpPr>
        <p:spPr>
          <a:xfrm flipH="1" flipV="1">
            <a:off x="5045675" y="2654106"/>
            <a:ext cx="2843" cy="760864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9" idx="2"/>
          </p:cNvCxnSpPr>
          <p:nvPr/>
        </p:nvCxnSpPr>
        <p:spPr>
          <a:xfrm flipH="1" flipV="1">
            <a:off x="5048518" y="4484040"/>
            <a:ext cx="10730" cy="845776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133" y="19315"/>
            <a:ext cx="3942291" cy="12953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/>
              <a:t>Method</a:t>
            </a:r>
            <a:endParaRPr lang="zh-TW" altLang="en-US" sz="54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9955" t="35147" r="34469" b="12465"/>
          <a:stretch/>
        </p:blipFill>
        <p:spPr>
          <a:xfrm>
            <a:off x="1418356" y="1771870"/>
            <a:ext cx="6038294" cy="3902299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91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機器人">
  <a:themeElements>
    <a:clrScheme name="機器人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機器人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機器人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TM03457496[[fn=視差]]</Template>
  <TotalTime>761</TotalTime>
  <Words>836</Words>
  <Application>Microsoft Office PowerPoint</Application>
  <PresentationFormat>如螢幕大小 (4:3)</PresentationFormat>
  <Paragraphs>168</Paragraphs>
  <Slides>24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新細明體</vt:lpstr>
      <vt:lpstr>Arial</vt:lpstr>
      <vt:lpstr>Calibri</vt:lpstr>
      <vt:lpstr>Corbel</vt:lpstr>
      <vt:lpstr>機器人</vt:lpstr>
      <vt:lpstr>Short Text Similarity with Word Embedding</vt:lpstr>
      <vt:lpstr>Outline</vt:lpstr>
      <vt:lpstr>Introduction</vt:lpstr>
      <vt:lpstr>Introduction</vt:lpstr>
      <vt:lpstr>Introduction</vt:lpstr>
      <vt:lpstr>Introduction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Outline</vt:lpstr>
      <vt:lpstr>Conclusion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Text Similarity with Word Embedding</dc:title>
  <dc:creator>User</dc:creator>
  <cp:lastModifiedBy>User</cp:lastModifiedBy>
  <cp:revision>40</cp:revision>
  <cp:lastPrinted>2016-03-16T12:13:17Z</cp:lastPrinted>
  <dcterms:created xsi:type="dcterms:W3CDTF">2016-03-16T11:54:55Z</dcterms:created>
  <dcterms:modified xsi:type="dcterms:W3CDTF">2016-03-28T05:48:20Z</dcterms:modified>
</cp:coreProperties>
</file>